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"/>
  </p:notesMasterIdLst>
  <p:sldIdLst>
    <p:sldId id="294" r:id="rId2"/>
    <p:sldId id="295" r:id="rId3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E59C09"/>
    <a:srgbClr val="FFCCCC"/>
    <a:srgbClr val="FDE4CF"/>
    <a:srgbClr val="91D6DF"/>
    <a:srgbClr val="FCDBC0"/>
    <a:srgbClr val="FBD4B3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565" autoAdjust="0"/>
    <p:restoredTop sz="91855" autoAdjust="0"/>
  </p:normalViewPr>
  <p:slideViewPr>
    <p:cSldViewPr>
      <p:cViewPr>
        <p:scale>
          <a:sx n="84" d="100"/>
          <a:sy n="84" d="100"/>
        </p:scale>
        <p:origin x="-1229" y="21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90096F-34CF-4223-ADB5-6C6831D7A9C0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65492638-2719-40B5-9839-EE8EE68432BC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01012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92638-2719-40B5-9839-EE8EE68432BC}" type="slidenum">
              <a:rPr lang="ru-RU" altLang="ru-RU" smtClean="0"/>
              <a:pPr/>
              <a:t>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1060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92638-2719-40B5-9839-EE8EE68432BC}" type="slidenum">
              <a:rPr lang="ru-RU" altLang="ru-RU" smtClean="0"/>
              <a:pPr/>
              <a:t>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1060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345F9-A85B-4D85-9E8D-C33C22846A7A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9F9D35-6FB6-49DB-B631-67004DE42F5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9AB05-C62A-4697-90DA-DDE97CC73E1D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DFAA2-3293-41AB-8832-44AE452B113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9CC11-C6EF-4F6C-BBB3-ED07733C674C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E68F9E-9D8A-410E-8545-EEB23B2DC74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FDB33-A233-4E0A-BCDA-C0F5860AAE58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76D691-74B6-4A23-86A2-BDEF96BB65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DCED0-1ABE-49D8-9C20-4D61A7C7D358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E3FFF7-F75D-4317-BA6A-73333EEA2982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74F4E-0A20-4E36-B5BC-DCCA0A4BC5CF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ACC47B-37D5-42EA-AD11-B79ECC01B38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36E17-7A5C-4541-83C4-60FAD1C870C2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7260E5-8436-4B9E-BF37-70FEF67FDFA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8897A-F712-4508-9D7F-0C7F7C505354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EFD892-7F79-4E28-8338-9FFAC0969C06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A9D6D-A7A7-4487-AF00-D15608788CFF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6A24B7-F27F-4C1D-ABF9-322764BCF32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C94F2-02B2-4AF7-BB6D-0E668D9A4914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EE3D68-D76F-4F07-B075-C88A8E88463D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E57CA-1DF0-42EA-887B-C2AE623FD4BE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6DDE16-44FD-4FF1-BA44-3BC5665EF84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9F2DEA-A8C2-4A92-BF5B-E4D5C88E4671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744FDB-031F-4EEB-8ECD-EFC48F16B3F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90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28AE4B36-3FCD-489C-89D2-66510807A8A1}" type="datetimeFigureOut">
              <a:rPr lang="ru-RU"/>
              <a:pPr>
                <a:defRPr/>
              </a:pPr>
              <a:t>06.01.2022</a:t>
            </a:fld>
            <a:endParaRPr lang="ru-RU" dirty="0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fld id="{E353892E-6B80-4A9C-9AE9-F6D905DE930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3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2851"/>
            <a:ext cx="8496944" cy="693861"/>
          </a:xfrm>
        </p:spPr>
        <p:txBody>
          <a:bodyPr/>
          <a:lstStyle/>
          <a:p>
            <a:pPr algn="ctr"/>
            <a:r>
              <a:rPr lang="ru-RU" sz="2200" dirty="0" smtClean="0">
                <a:latin typeface="Arial Black" pitchFamily="34" charset="0"/>
              </a:rPr>
              <a:t>Строительство транспортно-логистического  центра в районе д. Новые Лыщицы, Брестского района</a:t>
            </a:r>
            <a:endParaRPr lang="ru-RU" sz="2200" dirty="0"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908720"/>
            <a:ext cx="4171512" cy="1368152"/>
          </a:xfrm>
        </p:spPr>
        <p:txBody>
          <a:bodyPr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Предусмотрено выделение земельного участка в районе              д. Новые Лыщицы,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Лыщицкого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сельсовета Брестского района площадью 12 га (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GPS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координаты 52.253227, 23.505649).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Расположение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основных магистралей (М1/Е30) в районе 24 км, расстояние до республиканской автомобильной 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дороги Р-16 - 3,3 км. </a:t>
            </a:r>
            <a:endParaRPr lang="ru-RU" sz="1200" dirty="0"/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3"/>
          <p:cNvSpPr txBox="1">
            <a:spLocks/>
          </p:cNvSpPr>
          <p:nvPr/>
        </p:nvSpPr>
        <p:spPr bwMode="auto">
          <a:xfrm>
            <a:off x="4067944" y="4365104"/>
            <a:ext cx="4968552" cy="3080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200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логистического комплекса, отвечающего современным требованиям, с развитой инфраструктурой по приему, обработке, хранению и отправке грузов, их таможенному оформлению, а также номинальному обслуживанию лиц, сопровождающих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/>
              <a:t>(ориентировочная стоимость </a:t>
            </a:r>
            <a:r>
              <a:rPr lang="ru-RU" sz="1600" dirty="0"/>
              <a:t>3,5 млн. долларов США)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232" y="1052736"/>
            <a:ext cx="4180722" cy="30963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8" y="4509120"/>
            <a:ext cx="3796571" cy="203225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9" y="2420889"/>
            <a:ext cx="4553889" cy="194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2851"/>
            <a:ext cx="8496944" cy="693861"/>
          </a:xfrm>
        </p:spPr>
        <p:txBody>
          <a:bodyPr/>
          <a:lstStyle/>
          <a:p>
            <a:pPr algn="ctr"/>
            <a:r>
              <a:rPr lang="en-US" sz="2400" dirty="0"/>
              <a:t>Construction of a transport and logistics center in the area of ​​the village of </a:t>
            </a:r>
            <a:r>
              <a:rPr lang="en-US" sz="2400" dirty="0" err="1"/>
              <a:t>Novye</a:t>
            </a:r>
            <a:r>
              <a:rPr lang="en-US" sz="2400" dirty="0"/>
              <a:t> </a:t>
            </a:r>
            <a:r>
              <a:rPr lang="en-US" sz="2400" dirty="0" err="1"/>
              <a:t>Lyshchitsy</a:t>
            </a:r>
            <a:r>
              <a:rPr lang="en-US" sz="2400" dirty="0"/>
              <a:t>, Brest district</a:t>
            </a:r>
            <a:endParaRPr lang="ru-RU" sz="2200" dirty="0">
              <a:latin typeface="Arial Black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836712"/>
            <a:ext cx="4171512" cy="1368152"/>
          </a:xfrm>
        </p:spPr>
        <p:txBody>
          <a:bodyPr/>
          <a:lstStyle/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The project provides for the allocation of a land plot in the area of ​​the village of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Novye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Lishchitsy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Lyschitsky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village council of the Brest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region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site is 12.0 hectares.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GPS coordinates 52.253227, 23.505649).</a:t>
            </a:r>
          </a:p>
          <a:p>
            <a:pPr algn="ctr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The remoteness of the site from the regional center of Brest is in the region of 25 km. The location of the main highways (M1 / E30) is in the region of 24 km, the distance to the republican highway R-16 is 3.3 km.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Текст 3"/>
          <p:cNvSpPr txBox="1">
            <a:spLocks/>
          </p:cNvSpPr>
          <p:nvPr/>
        </p:nvSpPr>
        <p:spPr bwMode="auto">
          <a:xfrm>
            <a:off x="4067944" y="4365104"/>
            <a:ext cx="4968552" cy="3080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20000"/>
              </a:spcBef>
            </a:pPr>
            <a:r>
              <a:rPr lang="en-US" b="1" dirty="0"/>
              <a:t>Project goal: </a:t>
            </a:r>
            <a:r>
              <a:rPr lang="en-US" dirty="0"/>
              <a:t>creation of a logistics complex that meets modern requirements, with a developed infrastructure for receiving, processing, storing and dispatching goods, their customs clearance, as well as nominal services for persons accompanying goods (estimated cost 3.5 million US dollars)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232" y="1052736"/>
            <a:ext cx="4180722" cy="30963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8" y="4509120"/>
            <a:ext cx="3796571" cy="2032252"/>
          </a:xfrm>
          <a:prstGeom prst="rect">
            <a:avLst/>
          </a:prstGeom>
        </p:spPr>
      </p:pic>
      <p:pic>
        <p:nvPicPr>
          <p:cNvPr id="9" name="tab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19" y="2603706"/>
            <a:ext cx="4697905" cy="165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18861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FFF00">
                <a:gamma/>
                <a:shade val="46275"/>
                <a:invGamma/>
              </a:srgbClr>
            </a:gs>
            <a:gs pos="50000">
              <a:srgbClr val="FFFF00"/>
            </a:gs>
            <a:gs pos="100000">
              <a:srgbClr val="FFFF00">
                <a:gamma/>
                <a:shade val="46275"/>
                <a:invGamma/>
              </a:srgbClr>
            </a:gs>
          </a:gsLst>
          <a:lin ang="5400000" scaled="1"/>
        </a:gradFill>
        <a:ln w="57150" cap="flat" cmpd="sng" algn="ctr">
          <a:solidFill>
            <a:schemeClr val="tx1"/>
          </a:solidFill>
          <a:prstDash val="lgDashDotDot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FFFF00">
                <a:gamma/>
                <a:shade val="46275"/>
                <a:invGamma/>
              </a:srgbClr>
            </a:gs>
            <a:gs pos="50000">
              <a:srgbClr val="FFFF00"/>
            </a:gs>
            <a:gs pos="100000">
              <a:srgbClr val="FFFF00">
                <a:gamma/>
                <a:shade val="46275"/>
                <a:invGamma/>
              </a:srgbClr>
            </a:gs>
          </a:gsLst>
          <a:lin ang="5400000" scaled="1"/>
        </a:gradFill>
        <a:ln w="57150" cap="flat" cmpd="sng" algn="ctr">
          <a:solidFill>
            <a:schemeClr val="tx1"/>
          </a:solidFill>
          <a:prstDash val="lgDashDotDot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2578</TotalTime>
  <Words>256</Words>
  <Application>Microsoft Office PowerPoint</Application>
  <PresentationFormat>Экран (4:3)</PresentationFormat>
  <Paragraphs>10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Оформление по умолчанию</vt:lpstr>
      <vt:lpstr>Строительство транспортно-логистического  центра в районе д. Новые Лыщицы, Брестского района</vt:lpstr>
      <vt:lpstr>Construction of a transport and logistics center in the area of ​​the village of Novye Lyshchitsy, Brest district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 В. Саюк</dc:creator>
  <cp:lastModifiedBy>Татьяна Н. Куницкая</cp:lastModifiedBy>
  <cp:revision>118</cp:revision>
  <cp:lastPrinted>2019-02-07T06:35:00Z</cp:lastPrinted>
  <dcterms:created xsi:type="dcterms:W3CDTF">2018-01-24T08:52:04Z</dcterms:created>
  <dcterms:modified xsi:type="dcterms:W3CDTF">2022-01-06T13:01:18Z</dcterms:modified>
</cp:coreProperties>
</file>