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C929"/>
    <a:srgbClr val="105413"/>
    <a:srgbClr val="FB0303"/>
    <a:srgbClr val="FF0066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204" y="13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5346" y="6736727"/>
            <a:ext cx="4227758" cy="117615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D1D502-C7FC-49ED-B7E2-E324FF37FA2C}" type="datetimeFigureOut">
              <a:rPr lang="ru-RU" smtClean="0"/>
              <a:pPr>
                <a:defRPr/>
              </a:pPr>
              <a:t>20.08.2020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2A3FC3-9FFD-4006-9DD0-86412142A9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3186" y="4176387"/>
            <a:ext cx="5381513" cy="2390889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ED25DE-B0A0-48FD-9014-9D699CED0399}" type="datetimeFigureOut">
              <a:rPr lang="ru-RU" smtClean="0"/>
              <a:pPr>
                <a:defRPr/>
              </a:pPr>
              <a:t>20.08.2020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E4E0E9-C9ED-4270-80E0-7344C14044B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857250" y="975360"/>
            <a:ext cx="4800600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896" y="2896864"/>
            <a:ext cx="4475000" cy="3231128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6828" y="6143348"/>
            <a:ext cx="4477871" cy="1113947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296E52-D013-44A0-8DA3-D32D60878417}" type="datetimeFigureOut">
              <a:rPr lang="ru-RU" smtClean="0"/>
              <a:pPr>
                <a:defRPr/>
              </a:pPr>
              <a:t>20.08.2020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4B71CB-85AC-4125-AD82-CD224C149D3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29A25B-8AD3-4065-BEE2-C5DE77AF481D}" type="datetimeFigureOut">
              <a:rPr lang="ru-RU" smtClean="0"/>
              <a:pPr>
                <a:defRPr/>
              </a:pPr>
              <a:t>20.08.2020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2FBC5D-45E5-4468-BA7B-1570F1EEADB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57249" y="975359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975360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335" y="1867103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5476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1865376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B442D7-513C-469F-9D6F-255AA0885520}" type="datetimeFigureOut">
              <a:rPr lang="ru-RU" smtClean="0"/>
              <a:pPr>
                <a:defRPr/>
              </a:pPr>
              <a:t>20.08.2020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6DA75-3B52-4C98-943E-16B37CCDD53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8C6EFF-B317-47E5-9E05-6CB6201E88A6}" type="datetimeFigureOut">
              <a:rPr lang="ru-RU" smtClean="0"/>
              <a:pPr>
                <a:defRPr/>
              </a:pPr>
              <a:t>20.08.2020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3C0649-FC72-4EFB-85F1-FA07DC69B1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8317FD-663F-421F-8342-65BCC38EAD49}" type="datetimeFigureOut">
              <a:rPr lang="ru-RU" smtClean="0"/>
              <a:pPr>
                <a:defRPr/>
              </a:pPr>
              <a:t>20.08.2020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75B4DE-5421-4F6F-B496-BCDEAC75EA4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321" y="2946401"/>
            <a:ext cx="2727064" cy="1677991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137" y="975360"/>
            <a:ext cx="3012814" cy="6526307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824" y="4663736"/>
            <a:ext cx="2541495" cy="28526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87D6D2-D7CB-4117-A658-FA04483B0202}" type="datetimeFigureOut">
              <a:rPr lang="ru-RU" smtClean="0"/>
              <a:pPr>
                <a:defRPr/>
              </a:pPr>
              <a:t>20.08.2020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2FA05F-85FF-42A2-BA4A-2D0FA0F264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356381" y="1524000"/>
            <a:ext cx="3086100" cy="4170408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415" y="1347314"/>
            <a:ext cx="2770586" cy="2884027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6A445A-8F28-4627-83A2-5E4049FFD508}" type="datetimeFigureOut">
              <a:rPr lang="ru-RU" smtClean="0"/>
              <a:pPr>
                <a:defRPr/>
              </a:pPr>
              <a:t>20.08.2020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9A9FAC-2094-4B44-A86F-2B063DCEA17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451" y="5952561"/>
            <a:ext cx="4787654" cy="1524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750" y="975359"/>
            <a:ext cx="4800600" cy="46329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61B1FE-F77D-4419-9F2C-BBAB8007F765}" type="datetimeFigureOut">
              <a:rPr lang="ru-RU" smtClean="0"/>
              <a:pPr>
                <a:defRPr/>
              </a:pPr>
              <a:t>20.08.2020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18A029-D532-47F7-86F6-EF3074C82EA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8" y="502023"/>
            <a:ext cx="1543050" cy="6984452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93085" y="975359"/>
            <a:ext cx="3621965" cy="65263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467339-DA71-42A4-BED9-A9F8FA9B91E0}" type="datetimeFigureOut">
              <a:rPr lang="ru-RU" smtClean="0"/>
              <a:pPr>
                <a:defRPr/>
              </a:pPr>
              <a:t>20.08.2020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AB625-2472-4EF3-BF5E-326F1C0E7F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807200"/>
            <a:ext cx="6858000" cy="23368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6807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02440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4967" y="5829557"/>
            <a:ext cx="4884383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6347"/>
            <a:ext cx="4800600" cy="4632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29150" y="8229601"/>
            <a:ext cx="18859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BE7F0D2B-5B38-4CA1-BD07-0404CE93DD3B}" type="datetimeFigureOut">
              <a:rPr lang="ru-RU" smtClean="0"/>
              <a:pPr>
                <a:defRPr/>
              </a:pPr>
              <a:t>20.08.2020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" y="8229601"/>
            <a:ext cx="251460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0" y="8229601"/>
            <a:ext cx="1371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2E396D5C-CF87-4335-9904-1DAF3D4029E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://kazan.ruc.su/upload/iblock/c74/c74e887847062825198615038bc31c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1" y="4311185"/>
            <a:ext cx="3501798" cy="1772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D:\0e0a67bb89895d56e1001d38619790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009" y="0"/>
            <a:ext cx="3376395" cy="2251193"/>
          </a:xfrm>
          <a:prstGeom prst="rect">
            <a:avLst/>
          </a:prstGeom>
          <a:solidFill>
            <a:schemeClr val="bg2">
              <a:alpha val="50000"/>
            </a:schemeClr>
          </a:solidFill>
        </p:spPr>
      </p:pic>
      <p:pic>
        <p:nvPicPr>
          <p:cNvPr id="1038" name="Picture 14" descr="Замороженные овощи - ЕСТЬ ЛИ от них польза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509" y="6084168"/>
            <a:ext cx="3509491" cy="187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78160"/>
            <a:ext cx="3645024" cy="31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1450" indent="-171450" defTabSz="685800" fontAlgn="auto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ИНВЕСТИЦИОННОЕ ПРЕДЛОЖЕНИЕ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28531" y="395535"/>
            <a:ext cx="3463970" cy="935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auto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ОРГАНИЗАЦИЯ ПРОЦЕССА </a:t>
            </a:r>
          </a:p>
          <a:p>
            <a:pPr marL="342900" indent="-342900" fontAlgn="auto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ШОКОВОЙ ЗАМОРОЗКИ</a:t>
            </a:r>
          </a:p>
          <a:p>
            <a:pPr marL="342900" indent="-342900" fontAlgn="auto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ЯГОД, ФРУКТОВ, ОВОЩЕЙ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8051" y="1403648"/>
            <a:ext cx="3233638" cy="313932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ОПИСАНИЕ </a:t>
            </a:r>
            <a:r>
              <a:rPr lang="ru-RU" sz="11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ПРОЕКТА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1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Целью проекта является создание производства по шоковой заморозке ягод, фруктов, овощей для удовлетворения спроса на внутреннем рынке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1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Реализация </a:t>
            </a:r>
            <a:r>
              <a:rPr lang="ru-RU" sz="11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проекта позволит: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улучшить обеспечение населения района и области замороженными ягодами и овощами собственного производства;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создать новые рабочие места (на территории района аналогичные производства отсутствуют);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увеличить поступления в бюджет Жабинковского района.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1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Земельный </a:t>
            </a:r>
            <a:r>
              <a:rPr lang="ru-RU" sz="11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участок расположен в урочище Сосновый Бор Жабинковского района (трасса М1, поворот на санаторий «Буг</a:t>
            </a:r>
            <a:r>
              <a:rPr lang="ru-RU" sz="11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»).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1010" y="1835696"/>
            <a:ext cx="3168650" cy="830997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НАЛИЧИЕ ИНФРАСТРУКТУРЫ:</a:t>
            </a:r>
          </a:p>
          <a:p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электроснабжение;</a:t>
            </a:r>
          </a:p>
          <a:p>
            <a:pPr>
              <a:buFontTx/>
              <a:buChar char="-"/>
            </a:pP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водоснабжение;</a:t>
            </a:r>
          </a:p>
          <a:p>
            <a:pPr>
              <a:buFontTx/>
              <a:buChar char="-"/>
            </a:pP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асфальтированные подъездные пути</a:t>
            </a:r>
            <a:endParaRPr lang="ru-RU" sz="1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270" y="5647471"/>
            <a:ext cx="3251200" cy="341632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endParaRPr lang="ru-RU" sz="1000" b="1" i="1" dirty="0" smtClean="0">
              <a:solidFill>
                <a:schemeClr val="accent3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ПРЕИМУЩЕСТВА </a:t>
            </a:r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ДЛЯ ИНВЕСТОРОВ:</a:t>
            </a:r>
          </a:p>
          <a:p>
            <a:pPr indent="180975" algn="just">
              <a:buFont typeface="Wingdings" pitchFamily="2" charset="2"/>
              <a:buChar char="Ø"/>
            </a:pPr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освобождение от уплаты налога </a:t>
            </a:r>
            <a:r>
              <a:rPr lang="ru-RU" sz="12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прибыль в течение 7 лет со дня принятия решения о создании компании на территории Жабинковского района (от реализации товаров (работ, услуг) собственного производства);</a:t>
            </a:r>
          </a:p>
          <a:p>
            <a:pPr indent="180975" algn="just">
              <a:buFont typeface="Wingdings" pitchFamily="2" charset="2"/>
              <a:buChar char="Ø"/>
            </a:pPr>
            <a:r>
              <a:rPr lang="ru-RU" sz="12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освобождение от уплаты налога на недвижимость в течение 7 лет со дня принятия решения о создании компании на территории Жабинковского района;</a:t>
            </a:r>
          </a:p>
          <a:p>
            <a:pPr indent="180975" algn="just">
              <a:buFont typeface="Wingdings" pitchFamily="2" charset="2"/>
              <a:buChar char="Ø"/>
            </a:pPr>
            <a:r>
              <a:rPr lang="ru-RU" sz="12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неприменение </a:t>
            </a:r>
            <a:r>
              <a:rPr lang="ru-RU" sz="12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повышающих коэффициентов к ставкам земельного налога для компаний, созданных на территории Жабинковского района, иностранными инвесторами либо с их участием.</a:t>
            </a:r>
            <a:endParaRPr lang="en-US" altLang="ru-RU" sz="1200" b="1" i="1" dirty="0"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01010" y="2788662"/>
            <a:ext cx="3168650" cy="347787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ДОПОЛНИТЕЛЬНЫЕ </a:t>
            </a:r>
            <a:r>
              <a:rPr lang="ru-RU" sz="11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ПРЕИМУЩЕСТВА ДЛЯ ИНВЕСТОРОВ В РАМКАХ ИНВЕСТИЦИОННОГО ДОГОВОРА: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be-BY" sz="11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предоставление без проведения аукциона на праве аренды земельного участка</a:t>
            </a:r>
            <a:r>
              <a:rPr lang="ru-RU" sz="11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be-BY" sz="11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освобождение от платы за право заключения договора аренды земельного участка;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1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освобождение от </a:t>
            </a:r>
            <a:r>
              <a:rPr lang="be-BY" sz="11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уплаты ввозных таможенных пошлин и налога на добавленную стоимость при ввозе на территорию Республики Беларусь оборудования и запасных частей к нему для объектов, связанных с реализацией инвестиционного проекта;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1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e-BY" sz="11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строительство объектов, предусмотренных инвестиционным проектом, параллельно с разработкой, экспертизой и утверждением в установленном порядке необходимой проектно-сметной документации</a:t>
            </a:r>
            <a:r>
              <a:rPr lang="be-BY" sz="11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1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3501010" y="7740352"/>
            <a:ext cx="3168650" cy="1138773"/>
          </a:xfrm>
          <a:prstGeom prst="rect">
            <a:avLst/>
          </a:pr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sz="1300" dirty="0">
              <a:ln w="12700">
                <a:solidFill>
                  <a:srgbClr val="105413"/>
                </a:solidFill>
                <a:prstDash val="solid"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225101</a:t>
            </a:r>
            <a:r>
              <a:rPr lang="ru-RU" sz="1100" b="1" i="1" dirty="0">
                <a:latin typeface="Times New Roman" pitchFamily="18" charset="0"/>
                <a:cs typeface="Times New Roman" pitchFamily="18" charset="0"/>
              </a:rPr>
              <a:t>, Республика Беларусь,</a:t>
            </a:r>
          </a:p>
          <a:p>
            <a:pPr algn="ctr">
              <a:spcAft>
                <a:spcPts val="0"/>
              </a:spcAft>
            </a:pPr>
            <a:r>
              <a:rPr lang="ru-RU" sz="1100" b="1" i="1" dirty="0">
                <a:latin typeface="Times New Roman" pitchFamily="18" charset="0"/>
                <a:cs typeface="Times New Roman" pitchFamily="18" charset="0"/>
              </a:rPr>
              <a:t>Брестская область, г. Жабинка, ул</a:t>
            </a:r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. Кирова</a:t>
            </a:r>
            <a:r>
              <a:rPr lang="ru-RU" sz="1100" b="1" i="1" dirty="0">
                <a:latin typeface="Times New Roman" pitchFamily="18" charset="0"/>
                <a:cs typeface="Times New Roman" pitchFamily="18" charset="0"/>
              </a:rPr>
              <a:t>, 65</a:t>
            </a:r>
          </a:p>
          <a:p>
            <a:pPr algn="ctr">
              <a:spcAft>
                <a:spcPts val="0"/>
              </a:spcAft>
            </a:pPr>
            <a:r>
              <a:rPr lang="ru-RU" sz="1100" b="1" i="1" smtClean="0">
                <a:latin typeface="Times New Roman" pitchFamily="18" charset="0"/>
                <a:cs typeface="Times New Roman" pitchFamily="18" charset="0"/>
              </a:rPr>
              <a:t>otdekzhabinka@brest-region.gov.by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100" b="1" i="1" dirty="0">
                <a:latin typeface="Times New Roman" pitchFamily="18" charset="0"/>
                <a:cs typeface="Times New Roman" pitchFamily="18" charset="0"/>
              </a:rPr>
              <a:t>+ 375 (1641) 21-6-65, </a:t>
            </a:r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23-6-78</a:t>
            </a:r>
          </a:p>
          <a:p>
            <a:pPr algn="ctr">
              <a:spcAft>
                <a:spcPts val="0"/>
              </a:spcAft>
            </a:pPr>
            <a:endParaRPr lang="ru-RU" sz="11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" descr="Технологии шоковой заморозки ягод - подберем оборудование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195</TotalTime>
  <Words>229</Words>
  <Application>Microsoft Office PowerPoint</Application>
  <PresentationFormat>Экран (4:3)</PresentationFormat>
  <Paragraphs>31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Воздушный поток</vt:lpstr>
      <vt:lpstr>Презентация PowerPoint</vt:lpstr>
    </vt:vector>
  </TitlesOfParts>
  <Company>office 2007 rus ent: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userok</dc:creator>
  <cp:lastModifiedBy>User</cp:lastModifiedBy>
  <cp:revision>22</cp:revision>
  <dcterms:created xsi:type="dcterms:W3CDTF">2019-09-20T12:37:54Z</dcterms:created>
  <dcterms:modified xsi:type="dcterms:W3CDTF">2020-08-20T05:27:14Z</dcterms:modified>
</cp:coreProperties>
</file>